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66325" cy="7772400"/>
  <p:notesSz cx="9236075" cy="7010400"/>
  <p:custDataLst>
    <p:tags r:id="rId3"/>
  </p:custDataLst>
  <p:defaultTextStyle>
    <a:defPPr>
      <a:defRPr lang="en-US"/>
    </a:defPPr>
    <a:lvl1pPr marL="0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74014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48026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22040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96055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370067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844079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318094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792107" algn="l" defTabSz="9480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F7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75" autoAdjust="0"/>
    <p:restoredTop sz="99879" autoAdjust="0"/>
  </p:normalViewPr>
  <p:slideViewPr>
    <p:cSldViewPr>
      <p:cViewPr varScale="1">
        <p:scale>
          <a:sx n="91" d="100"/>
          <a:sy n="91" d="100"/>
        </p:scale>
        <p:origin x="1680" y="84"/>
      </p:cViewPr>
      <p:guideLst>
        <p:guide orient="horz" pos="2448"/>
        <p:guide pos="31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7475" y="2414484"/>
            <a:ext cx="8471376" cy="16660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949" y="4404361"/>
            <a:ext cx="6976428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4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48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2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9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0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44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18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92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3736" y="413815"/>
            <a:ext cx="2986437" cy="8833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4424" y="413815"/>
            <a:ext cx="8793206" cy="8833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274" y="4994488"/>
            <a:ext cx="8471376" cy="154368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274" y="3294277"/>
            <a:ext cx="8471376" cy="17002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740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480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220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8960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006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4407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1809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792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424" y="2416286"/>
            <a:ext cx="5889821" cy="68314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350" y="2416286"/>
            <a:ext cx="5889821" cy="6831436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6" y="311264"/>
            <a:ext cx="8969693" cy="129540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7" y="1739801"/>
            <a:ext cx="4403526" cy="7250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014" indent="0">
              <a:buNone/>
              <a:defRPr sz="2000" b="1"/>
            </a:lvl2pPr>
            <a:lvl3pPr marL="948026" indent="0">
              <a:buNone/>
              <a:defRPr sz="2000" b="1"/>
            </a:lvl3pPr>
            <a:lvl4pPr marL="1422040" indent="0">
              <a:buNone/>
              <a:defRPr sz="1600" b="1"/>
            </a:lvl4pPr>
            <a:lvl5pPr marL="1896055" indent="0">
              <a:buNone/>
              <a:defRPr sz="1600" b="1"/>
            </a:lvl5pPr>
            <a:lvl6pPr marL="2370067" indent="0">
              <a:buNone/>
              <a:defRPr sz="1600" b="1"/>
            </a:lvl6pPr>
            <a:lvl7pPr marL="2844079" indent="0">
              <a:buNone/>
              <a:defRPr sz="1600" b="1"/>
            </a:lvl7pPr>
            <a:lvl8pPr marL="3318094" indent="0">
              <a:buNone/>
              <a:defRPr sz="1600" b="1"/>
            </a:lvl8pPr>
            <a:lvl9pPr marL="37921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317" y="2464864"/>
            <a:ext cx="4403526" cy="447812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62758" y="1739801"/>
            <a:ext cx="4405254" cy="7250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4014" indent="0">
              <a:buNone/>
              <a:defRPr sz="2000" b="1"/>
            </a:lvl2pPr>
            <a:lvl3pPr marL="948026" indent="0">
              <a:buNone/>
              <a:defRPr sz="2000" b="1"/>
            </a:lvl3pPr>
            <a:lvl4pPr marL="1422040" indent="0">
              <a:buNone/>
              <a:defRPr sz="1600" b="1"/>
            </a:lvl4pPr>
            <a:lvl5pPr marL="1896055" indent="0">
              <a:buNone/>
              <a:defRPr sz="1600" b="1"/>
            </a:lvl5pPr>
            <a:lvl6pPr marL="2370067" indent="0">
              <a:buNone/>
              <a:defRPr sz="1600" b="1"/>
            </a:lvl6pPr>
            <a:lvl7pPr marL="2844079" indent="0">
              <a:buNone/>
              <a:defRPr sz="1600" b="1"/>
            </a:lvl7pPr>
            <a:lvl8pPr marL="3318094" indent="0">
              <a:buNone/>
              <a:defRPr sz="1600" b="1"/>
            </a:lvl8pPr>
            <a:lvl9pPr marL="37921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62758" y="2464864"/>
            <a:ext cx="4405254" cy="4478127"/>
          </a:xfrm>
        </p:spPr>
        <p:txBody>
          <a:bodyPr/>
          <a:lstStyle>
            <a:lvl1pPr>
              <a:defRPr sz="25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19" y="309455"/>
            <a:ext cx="3278852" cy="13169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6559" y="309460"/>
            <a:ext cx="5571454" cy="6633529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19" y="1626451"/>
            <a:ext cx="3278852" cy="5316536"/>
          </a:xfrm>
        </p:spPr>
        <p:txBody>
          <a:bodyPr/>
          <a:lstStyle>
            <a:lvl1pPr marL="0" indent="0">
              <a:buNone/>
              <a:defRPr sz="1500"/>
            </a:lvl1pPr>
            <a:lvl2pPr marL="474014" indent="0">
              <a:buNone/>
              <a:defRPr sz="1200"/>
            </a:lvl2pPr>
            <a:lvl3pPr marL="948026" indent="0">
              <a:buNone/>
              <a:defRPr sz="1100"/>
            </a:lvl3pPr>
            <a:lvl4pPr marL="1422040" indent="0">
              <a:buNone/>
              <a:defRPr sz="900"/>
            </a:lvl4pPr>
            <a:lvl5pPr marL="1896055" indent="0">
              <a:buNone/>
              <a:defRPr sz="900"/>
            </a:lvl5pPr>
            <a:lvl6pPr marL="2370067" indent="0">
              <a:buNone/>
              <a:defRPr sz="900"/>
            </a:lvl6pPr>
            <a:lvl7pPr marL="2844079" indent="0">
              <a:buNone/>
              <a:defRPr sz="900"/>
            </a:lvl7pPr>
            <a:lvl8pPr marL="3318094" indent="0">
              <a:buNone/>
              <a:defRPr sz="900"/>
            </a:lvl8pPr>
            <a:lvl9pPr marL="37921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471" y="5440685"/>
            <a:ext cx="5979795" cy="6423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53471" y="694483"/>
            <a:ext cx="5979795" cy="4663440"/>
          </a:xfrm>
        </p:spPr>
        <p:txBody>
          <a:bodyPr/>
          <a:lstStyle>
            <a:lvl1pPr marL="0" indent="0">
              <a:buNone/>
              <a:defRPr sz="3300"/>
            </a:lvl1pPr>
            <a:lvl2pPr marL="474014" indent="0">
              <a:buNone/>
              <a:defRPr sz="2900"/>
            </a:lvl2pPr>
            <a:lvl3pPr marL="948026" indent="0">
              <a:buNone/>
              <a:defRPr sz="2500"/>
            </a:lvl3pPr>
            <a:lvl4pPr marL="1422040" indent="0">
              <a:buNone/>
              <a:defRPr sz="2000"/>
            </a:lvl4pPr>
            <a:lvl5pPr marL="1896055" indent="0">
              <a:buNone/>
              <a:defRPr sz="2000"/>
            </a:lvl5pPr>
            <a:lvl6pPr marL="2370067" indent="0">
              <a:buNone/>
              <a:defRPr sz="2000"/>
            </a:lvl6pPr>
            <a:lvl7pPr marL="2844079" indent="0">
              <a:buNone/>
              <a:defRPr sz="2000"/>
            </a:lvl7pPr>
            <a:lvl8pPr marL="3318094" indent="0">
              <a:buNone/>
              <a:defRPr sz="2000"/>
            </a:lvl8pPr>
            <a:lvl9pPr marL="379210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3471" y="6082989"/>
            <a:ext cx="5979795" cy="912176"/>
          </a:xfrm>
        </p:spPr>
        <p:txBody>
          <a:bodyPr/>
          <a:lstStyle>
            <a:lvl1pPr marL="0" indent="0">
              <a:buNone/>
              <a:defRPr sz="1500"/>
            </a:lvl1pPr>
            <a:lvl2pPr marL="474014" indent="0">
              <a:buNone/>
              <a:defRPr sz="1200"/>
            </a:lvl2pPr>
            <a:lvl3pPr marL="948026" indent="0">
              <a:buNone/>
              <a:defRPr sz="1100"/>
            </a:lvl3pPr>
            <a:lvl4pPr marL="1422040" indent="0">
              <a:buNone/>
              <a:defRPr sz="900"/>
            </a:lvl4pPr>
            <a:lvl5pPr marL="1896055" indent="0">
              <a:buNone/>
              <a:defRPr sz="900"/>
            </a:lvl5pPr>
            <a:lvl6pPr marL="2370067" indent="0">
              <a:buNone/>
              <a:defRPr sz="900"/>
            </a:lvl6pPr>
            <a:lvl7pPr marL="2844079" indent="0">
              <a:buNone/>
              <a:defRPr sz="900"/>
            </a:lvl7pPr>
            <a:lvl8pPr marL="3318094" indent="0">
              <a:buNone/>
              <a:defRPr sz="900"/>
            </a:lvl8pPr>
            <a:lvl9pPr marL="379210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16" y="311264"/>
            <a:ext cx="8969693" cy="1295401"/>
          </a:xfrm>
          <a:prstGeom prst="rect">
            <a:avLst/>
          </a:prstGeom>
        </p:spPr>
        <p:txBody>
          <a:bodyPr vert="horz" lIns="94801" tIns="47400" rIns="94801" bIns="4740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16" y="1813566"/>
            <a:ext cx="8969693" cy="5129424"/>
          </a:xfrm>
          <a:prstGeom prst="rect">
            <a:avLst/>
          </a:prstGeom>
        </p:spPr>
        <p:txBody>
          <a:bodyPr vert="horz" lIns="94801" tIns="47400" rIns="94801" bIns="4740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318" y="7203865"/>
            <a:ext cx="2325476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C105-0A6E-48B1-99F6-460C5C23A04B}" type="datetimeFigureOut">
              <a:rPr lang="en-US" smtClean="0"/>
              <a:pPr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05166" y="7203865"/>
            <a:ext cx="3156004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42533" y="7203865"/>
            <a:ext cx="2325476" cy="413808"/>
          </a:xfrm>
          <a:prstGeom prst="rect">
            <a:avLst/>
          </a:prstGeom>
        </p:spPr>
        <p:txBody>
          <a:bodyPr vert="horz" lIns="94801" tIns="47400" rIns="94801" bIns="474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DC98B-1366-46BD-9540-140B372AE5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48026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510" indent="-355510" algn="l" defTabSz="948026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0271" indent="-296258" algn="l" defTabSz="948026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5035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59046" indent="-237006" algn="l" defTabSz="948026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33061" indent="-237006" algn="l" defTabSz="948026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075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1087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101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9114" indent="-237006" algn="l" defTabSz="94802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74014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8026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040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96055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370067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44079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18094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92107" algn="l" defTabSz="9480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049839" y="6317685"/>
            <a:ext cx="4805194" cy="18248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000" b="1" dirty="0">
                <a:solidFill>
                  <a:srgbClr val="FFFFFF"/>
                </a:solidFill>
                <a:latin typeface="+mj-lt"/>
              </a:rPr>
              <a:t>ACT and Determine Next Steps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(What are the next steps based on what was learned?)</a:t>
            </a:r>
            <a:endParaRPr lang="en-US" sz="1000" i="1" dirty="0">
              <a:latin typeface="+mj-lt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19100" y="1689440"/>
            <a:ext cx="4805194" cy="21556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729724" fontAlgn="base">
              <a:spcBef>
                <a:spcPct val="0"/>
              </a:spcBef>
              <a:spcAft>
                <a:spcPts val="798"/>
              </a:spcAft>
            </a:pPr>
            <a:r>
              <a:rPr lang="en-US" sz="1000" b="1" dirty="0">
                <a:solidFill>
                  <a:srgbClr val="FFFFFF"/>
                </a:solidFill>
                <a:latin typeface="+mj-lt"/>
              </a:rPr>
              <a:t>ORGANIZE a Team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(Who are the key players impacting the process or impacted by it?)</a:t>
            </a:r>
            <a:endParaRPr lang="en-US" sz="1000" i="1" dirty="0">
              <a:latin typeface="+mj-lt"/>
            </a:endParaRP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19095" y="6317684"/>
            <a:ext cx="4805194" cy="29647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SELECT the Improvement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(What change ideas would have the biggest impact on the common causes?)</a:t>
            </a:r>
            <a:endParaRPr lang="en-US" sz="1000" i="1" dirty="0">
              <a:latin typeface="+mj-lt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01632" y="619540"/>
            <a:ext cx="4805194" cy="2034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0" lvl="1" defTabSz="638144" fontAlgn="base">
              <a:spcBef>
                <a:spcPct val="0"/>
              </a:spcBef>
              <a:spcAft>
                <a:spcPts val="697"/>
              </a:spcAft>
              <a:buClr>
                <a:srgbClr val="FFFFFF"/>
              </a:buClr>
            </a:pPr>
            <a:r>
              <a:rPr lang="en-US" sz="1000" b="1" dirty="0">
                <a:solidFill>
                  <a:srgbClr val="FFFFFF"/>
                </a:solidFill>
                <a:latin typeface="+mj-lt"/>
              </a:rPr>
              <a:t>FIND a Process to Improve </a:t>
            </a:r>
            <a:r>
              <a:rPr lang="en-US" sz="1000" i="1" dirty="0">
                <a:solidFill>
                  <a:srgbClr val="FFFFFF"/>
                </a:solidFill>
                <a:latin typeface="+mj-lt"/>
              </a:rPr>
              <a:t>(What is the opportunity or problem statement?)</a:t>
            </a:r>
            <a:endParaRPr lang="en-US" sz="1000" b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024289" y="619542"/>
            <a:ext cx="4805191" cy="18541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marL="0" lvl="1" defTabSz="729724" fontAlgn="base">
              <a:spcBef>
                <a:spcPct val="0"/>
              </a:spcBef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PLAN and DO the Improvement </a:t>
            </a:r>
            <a:r>
              <a:rPr lang="en-US" sz="1000" i="1" dirty="0">
                <a:solidFill>
                  <a:schemeClr val="bg1"/>
                </a:solidFill>
              </a:rPr>
              <a:t>(How will the changes be carried out and evaluated?)</a:t>
            </a:r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219098" y="4166918"/>
            <a:ext cx="4805194" cy="32888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UNDERSTAND Variation </a:t>
            </a:r>
            <a:r>
              <a:rPr lang="en-US" sz="1000" i="1" dirty="0">
                <a:solidFill>
                  <a:schemeClr val="bg1"/>
                </a:solidFill>
                <a:latin typeface="+mj-lt"/>
              </a:rPr>
              <a:t>(What are the most common causes of variation that contribute to the problem?)</a:t>
            </a:r>
            <a:endParaRPr lang="en-US" sz="10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219098" y="2286000"/>
            <a:ext cx="4805196" cy="34877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CLARIFY Current State </a:t>
            </a:r>
            <a:r>
              <a:rPr lang="en-US" sz="1000" i="1" dirty="0">
                <a:solidFill>
                  <a:schemeClr val="bg1"/>
                </a:solidFill>
                <a:latin typeface="+mj-lt"/>
              </a:rPr>
              <a:t>(What information can help define the current state of the process?)</a:t>
            </a:r>
            <a:endParaRPr lang="en-US" sz="1000" i="1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043339" y="4166918"/>
            <a:ext cx="4805193" cy="1776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9050">
            <a:noFill/>
            <a:miter lim="800000"/>
            <a:headEnd/>
            <a:tailEnd/>
          </a:ln>
        </p:spPr>
        <p:txBody>
          <a:bodyPr vert="horz" wrap="square" lIns="63814" tIns="31906" rIns="63814" bIns="31906" numCol="1" anchor="ctr" anchorCtr="0" compatLnSpc="1">
            <a:prstTxWarp prst="textNoShape">
              <a:avLst/>
            </a:prstTxWarp>
          </a:bodyPr>
          <a:lstStyle/>
          <a:p>
            <a:pPr defTabSz="638144" fontAlgn="base">
              <a:spcBef>
                <a:spcPct val="0"/>
              </a:spcBef>
              <a:spcAft>
                <a:spcPts val="697"/>
              </a:spcAft>
            </a:pPr>
            <a:r>
              <a:rPr lang="en-US" sz="1000" b="1" dirty="0">
                <a:solidFill>
                  <a:schemeClr val="bg1"/>
                </a:solidFill>
                <a:latin typeface="+mj-lt"/>
              </a:rPr>
              <a:t>STUDY the Results </a:t>
            </a:r>
            <a:r>
              <a:rPr lang="en-US" sz="1000" i="1" dirty="0">
                <a:solidFill>
                  <a:schemeClr val="bg1"/>
                </a:solidFill>
                <a:latin typeface="+mj-lt"/>
              </a:rPr>
              <a:t>(What data will show if the process is improving?)</a:t>
            </a:r>
            <a:endParaRPr lang="en-US" sz="1000" i="1" dirty="0">
              <a:latin typeface="+mj-lt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25239"/>
              </p:ext>
            </p:extLst>
          </p:nvPr>
        </p:nvGraphicFramePr>
        <p:xfrm>
          <a:off x="5053666" y="822960"/>
          <a:ext cx="4775813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4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3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1681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CHANGE IDEA(S)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MEASURE(S)/OUTCOME(S)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681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893972"/>
                  </a:ext>
                </a:extLst>
              </a:tr>
            </a:tbl>
          </a:graphicData>
        </a:graphic>
      </p:graphicFrame>
      <p:sp>
        <p:nvSpPr>
          <p:cNvPr id="27" name="TextBox 33"/>
          <p:cNvSpPr txBox="1"/>
          <p:nvPr/>
        </p:nvSpPr>
        <p:spPr>
          <a:xfrm>
            <a:off x="106362" y="3544669"/>
            <a:ext cx="4876804" cy="60016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82183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64365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46549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28733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910915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493097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075282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57464" algn="l" defTabSz="1164365" rtl="0" eaLnBrk="1" latinLnBrk="0" hangingPunct="1"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/>
              <a:t>SPECIFIC AIM STATEMENT:</a:t>
            </a:r>
            <a:r>
              <a:rPr lang="en-US" sz="1100" dirty="0"/>
              <a:t> </a:t>
            </a:r>
            <a:r>
              <a:rPr lang="en-US" sz="1100" i="1" dirty="0"/>
              <a:t>We will [improve, increase, decrease] the [number, amount, percent] of [the process] from [baseline measure] to [goal measure] by [date].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22771"/>
              </p:ext>
            </p:extLst>
          </p:nvPr>
        </p:nvGraphicFramePr>
        <p:xfrm>
          <a:off x="224261" y="6629400"/>
          <a:ext cx="4794861" cy="48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6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#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COMMON CAUSES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BEST PRACTICE(S)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ysClr val="windowText" lastClr="000000"/>
                          </a:solidFill>
                        </a:rPr>
                        <a:t>CHANGE</a:t>
                      </a:r>
                      <a:r>
                        <a:rPr lang="en-US" sz="1000" baseline="0" dirty="0">
                          <a:solidFill>
                            <a:sysClr val="windowText" lastClr="000000"/>
                          </a:solidFill>
                        </a:rPr>
                        <a:t> IDEA(S)</a:t>
                      </a:r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0739312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9095" y="896191"/>
            <a:ext cx="4019530" cy="276999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To add text – insert a text box or paste in pictures or images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38A7395-D960-4FEE-A391-9DFAAD830E08}"/>
              </a:ext>
            </a:extLst>
          </p:cNvPr>
          <p:cNvCxnSpPr>
            <a:cxnSpLocks/>
          </p:cNvCxnSpPr>
          <p:nvPr/>
        </p:nvCxnSpPr>
        <p:spPr>
          <a:xfrm>
            <a:off x="5006826" y="622637"/>
            <a:ext cx="43013" cy="7073563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18E7B5DE-7C8D-4EC3-9FAB-F57F136A7520}"/>
              </a:ext>
            </a:extLst>
          </p:cNvPr>
          <p:cNvSpPr txBox="1"/>
          <p:nvPr/>
        </p:nvSpPr>
        <p:spPr>
          <a:xfrm>
            <a:off x="3359601" y="76200"/>
            <a:ext cx="6195561" cy="45226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Indicator Title: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971800" algn="ctr"/>
                <a:tab pos="5943600" algn="r"/>
              </a:tabLst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Date: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3F5A63-242E-4372-99BF-9B013BCBCEEA}"/>
              </a:ext>
            </a:extLst>
          </p:cNvPr>
          <p:cNvSpPr txBox="1"/>
          <p:nvPr/>
        </p:nvSpPr>
        <p:spPr>
          <a:xfrm>
            <a:off x="219095" y="152399"/>
            <a:ext cx="3773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ABC Laboratory, Anytown, USA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221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UW Medical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A3 Template - Letter</dc:title>
  <dc:creator>Whitney Stalsberg</dc:creator>
  <cp:keywords>A3 Template - Table - Letter, A3 Template - Letter, A3 Template, A3, A3 letter size, storyboard</cp:keywords>
  <cp:lastModifiedBy>Lezlee Koch</cp:lastModifiedBy>
  <cp:revision>201</cp:revision>
  <cp:lastPrinted>2018-04-11T14:06:37Z</cp:lastPrinted>
  <dcterms:created xsi:type="dcterms:W3CDTF">2011-08-08T18:46:41Z</dcterms:created>
  <dcterms:modified xsi:type="dcterms:W3CDTF">2020-10-29T20:23:54Z</dcterms:modified>
</cp:coreProperties>
</file>